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7f1c71143a_0_6: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f1c71143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3649"/>
            <a:ext cx="6390300" cy="39522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6992"/>
            <a:ext cx="6390300" cy="1526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29799"/>
            <a:ext cx="6390300" cy="378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69481"/>
            <a:ext cx="6390300" cy="2504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1374"/>
            <a:ext cx="6390300" cy="16209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044"/>
            <a:ext cx="6390300" cy="6578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044"/>
            <a:ext cx="3000000" cy="6578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624300" y="2219044"/>
            <a:ext cx="3000000" cy="6578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69785"/>
            <a:ext cx="2106000" cy="1455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5618"/>
            <a:ext cx="2106000" cy="6121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6746"/>
            <a:ext cx="4775700" cy="7876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4428"/>
            <a:ext cx="3033900" cy="2854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7207"/>
            <a:ext cx="3033900" cy="2378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418"/>
            <a:ext cx="2877600" cy="71148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5800"/>
            <a:ext cx="4499100" cy="1165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664050" y="2358700"/>
            <a:ext cx="5529900" cy="772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i="1" sz="1200">
              <a:latin typeface="Calibri"/>
              <a:ea typeface="Calibri"/>
              <a:cs typeface="Calibri"/>
              <a:sym typeface="Calibri"/>
            </a:endParaRPr>
          </a:p>
        </p:txBody>
      </p:sp>
      <p:sp>
        <p:nvSpPr>
          <p:cNvPr id="55" name="Google Shape;55;p13"/>
          <p:cNvSpPr txBox="1"/>
          <p:nvPr/>
        </p:nvSpPr>
        <p:spPr>
          <a:xfrm>
            <a:off x="664050" y="2142775"/>
            <a:ext cx="5529900" cy="70656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2400">
              <a:latin typeface="Calibri"/>
              <a:ea typeface="Calibri"/>
              <a:cs typeface="Calibri"/>
              <a:sym typeface="Calibri"/>
            </a:endParaRPr>
          </a:p>
          <a:p>
            <a:pPr indent="0" lvl="0" marL="0" rtl="0" algn="ctr">
              <a:lnSpc>
                <a:spcPct val="115000"/>
              </a:lnSpc>
              <a:spcBef>
                <a:spcPts val="0"/>
              </a:spcBef>
              <a:spcAft>
                <a:spcPts val="0"/>
              </a:spcAft>
              <a:buNone/>
            </a:pPr>
            <a:r>
              <a:rPr b="1" lang="nl" sz="2400">
                <a:latin typeface="Calibri"/>
                <a:ea typeface="Calibri"/>
                <a:cs typeface="Calibri"/>
                <a:sym typeface="Calibri"/>
              </a:rPr>
              <a:t>Popcornslingers maken</a:t>
            </a:r>
            <a:endParaRPr b="1" sz="2400">
              <a:latin typeface="Calibri"/>
              <a:ea typeface="Calibri"/>
              <a:cs typeface="Calibri"/>
              <a:sym typeface="Calibri"/>
            </a:endParaRPr>
          </a:p>
          <a:p>
            <a:pPr indent="0" lvl="0" marL="0" rtl="0" algn="ctr">
              <a:lnSpc>
                <a:spcPct val="115000"/>
              </a:lnSpc>
              <a:spcBef>
                <a:spcPts val="0"/>
              </a:spcBef>
              <a:spcAft>
                <a:spcPts val="0"/>
              </a:spcAft>
              <a:buNone/>
            </a:pPr>
            <a:r>
              <a:rPr lang="nl" sz="1100">
                <a:solidFill>
                  <a:srgbClr val="F39430"/>
                </a:solidFill>
              </a:rPr>
              <a:t>Exodus 16: 14-15</a:t>
            </a:r>
            <a:endParaRPr sz="1100">
              <a:solidFill>
                <a:srgbClr val="F39430"/>
              </a:solidFill>
            </a:endParaRPr>
          </a:p>
          <a:p>
            <a:pPr indent="0" lvl="0" marL="0" rtl="0" algn="ctr">
              <a:lnSpc>
                <a:spcPct val="115000"/>
              </a:lnSpc>
              <a:spcBef>
                <a:spcPts val="0"/>
              </a:spcBef>
              <a:spcAft>
                <a:spcPts val="0"/>
              </a:spcAft>
              <a:buNone/>
            </a:pPr>
            <a:r>
              <a:rPr lang="nl" sz="1100">
                <a:solidFill>
                  <a:srgbClr val="F39430"/>
                </a:solidFill>
              </a:rPr>
              <a:t>De volgende ochtend regende het zachtjes. Toen het droog werd, was de grond in de woestijn bedekt met een dun wit laagje. Het leek net of het gevroren had. De Israëlieten zagen het, maar ze begrepen niet wat het was. ‘Wat is dat?’ zeiden ze tegen elkaar. Mozes zei: ‘Dat is het brood dat de Heer jullie te eten geeft.</a:t>
            </a:r>
            <a:endParaRPr sz="1100">
              <a:solidFill>
                <a:srgbClr val="F39430"/>
              </a:solidFill>
            </a:endParaRPr>
          </a:p>
          <a:p>
            <a:pPr indent="0" lvl="0" marL="0" rtl="0" algn="ctr">
              <a:lnSpc>
                <a:spcPct val="115000"/>
              </a:lnSpc>
              <a:spcBef>
                <a:spcPts val="0"/>
              </a:spcBef>
              <a:spcAft>
                <a:spcPts val="0"/>
              </a:spcAft>
              <a:buNone/>
            </a:pPr>
            <a:r>
              <a:t/>
            </a:r>
            <a:endParaRPr sz="1100">
              <a:solidFill>
                <a:srgbClr val="F39430"/>
              </a:solidFill>
            </a:endParaRPr>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200"/>
              <a:t>Nodig:</a:t>
            </a:r>
            <a:endParaRPr b="1" sz="1200"/>
          </a:p>
          <a:p>
            <a:pPr indent="-304800" lvl="0" marL="457200" rtl="0" algn="l">
              <a:lnSpc>
                <a:spcPct val="115000"/>
              </a:lnSpc>
              <a:spcBef>
                <a:spcPts val="0"/>
              </a:spcBef>
              <a:spcAft>
                <a:spcPts val="0"/>
              </a:spcAft>
              <a:buSzPts val="1200"/>
              <a:buChar char="-"/>
            </a:pPr>
            <a:r>
              <a:rPr lang="nl" sz="1200"/>
              <a:t>Een heleboel popcorn</a:t>
            </a:r>
            <a:endParaRPr sz="1200"/>
          </a:p>
          <a:p>
            <a:pPr indent="-304800" lvl="0" marL="457200" rtl="0" algn="l">
              <a:lnSpc>
                <a:spcPct val="115000"/>
              </a:lnSpc>
              <a:spcBef>
                <a:spcPts val="0"/>
              </a:spcBef>
              <a:spcAft>
                <a:spcPts val="0"/>
              </a:spcAft>
              <a:buSzPts val="1200"/>
              <a:buChar char="-"/>
            </a:pPr>
            <a:r>
              <a:rPr lang="nl" sz="1200"/>
              <a:t>Stevig draad</a:t>
            </a:r>
            <a:endParaRPr sz="1200"/>
          </a:p>
          <a:p>
            <a:pPr indent="-304800" lvl="0" marL="457200" rtl="0" algn="l">
              <a:lnSpc>
                <a:spcPct val="115000"/>
              </a:lnSpc>
              <a:spcBef>
                <a:spcPts val="0"/>
              </a:spcBef>
              <a:spcAft>
                <a:spcPts val="0"/>
              </a:spcAft>
              <a:buSzPts val="1200"/>
              <a:buChar char="-"/>
            </a:pPr>
            <a:r>
              <a:rPr lang="nl" sz="1200"/>
              <a:t>Een dikke naald</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nl" sz="1200"/>
              <a:t>Uitleg activiteit:</a:t>
            </a:r>
            <a:endParaRPr b="1" sz="1200"/>
          </a:p>
          <a:p>
            <a:pPr indent="0" lvl="0" marL="0" rtl="0" algn="l">
              <a:lnSpc>
                <a:spcPct val="115000"/>
              </a:lnSpc>
              <a:spcBef>
                <a:spcPts val="0"/>
              </a:spcBef>
              <a:spcAft>
                <a:spcPts val="0"/>
              </a:spcAft>
              <a:buNone/>
            </a:pPr>
            <a:r>
              <a:rPr lang="nl" sz="1200"/>
              <a:t>Doe de draad in de naald en rijg de popcorn aan de draad. Het werkt het beste als de popcorn een beetje hard is.</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b="1" lang="nl" sz="1200"/>
              <a:t>Om door te praten</a:t>
            </a:r>
            <a:endParaRPr b="1" sz="1200"/>
          </a:p>
          <a:p>
            <a:pPr indent="0" lvl="0" marL="0" rtl="0" algn="l">
              <a:spcBef>
                <a:spcPts val="0"/>
              </a:spcBef>
              <a:spcAft>
                <a:spcPts val="0"/>
              </a:spcAft>
              <a:buNone/>
            </a:pPr>
            <a:r>
              <a:t/>
            </a:r>
            <a:endParaRPr sz="1200"/>
          </a:p>
          <a:p>
            <a:pPr indent="-304800" lvl="0" marL="457200" rtl="0" algn="l">
              <a:spcBef>
                <a:spcPts val="0"/>
              </a:spcBef>
              <a:spcAft>
                <a:spcPts val="0"/>
              </a:spcAft>
              <a:buSzPts val="1200"/>
              <a:buChar char="●"/>
            </a:pPr>
            <a:r>
              <a:rPr lang="nl" sz="1200"/>
              <a:t>Hoe denk je dat manna eruit heeft gezien? Een beetje zoals popcorn?</a:t>
            </a:r>
            <a:endParaRPr sz="1200"/>
          </a:p>
          <a:p>
            <a:pPr indent="-304800" lvl="0" marL="457200" rtl="0" algn="l">
              <a:spcBef>
                <a:spcPts val="0"/>
              </a:spcBef>
              <a:spcAft>
                <a:spcPts val="0"/>
              </a:spcAft>
              <a:buSzPts val="1200"/>
              <a:buChar char="●"/>
            </a:pPr>
            <a:r>
              <a:rPr lang="nl" sz="1200"/>
              <a:t>Zou jij het durven om onbekend voedsel dat je ergens vindt, op te eten?</a:t>
            </a:r>
            <a:endParaRPr sz="1200"/>
          </a:p>
          <a:p>
            <a:pPr indent="-304800" lvl="0" marL="457200" rtl="0" algn="l">
              <a:spcBef>
                <a:spcPts val="0"/>
              </a:spcBef>
              <a:spcAft>
                <a:spcPts val="0"/>
              </a:spcAft>
              <a:buSzPts val="1200"/>
              <a:buChar char="●"/>
            </a:pPr>
            <a:r>
              <a:rPr lang="nl" sz="1200"/>
              <a:t>Waarom denk je dat de Israëlieten dat durfden? </a:t>
            </a:r>
            <a:endParaRPr sz="1200"/>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b="1" sz="1200">
              <a:latin typeface="Calibri"/>
              <a:ea typeface="Calibri"/>
              <a:cs typeface="Calibri"/>
              <a:sym typeface="Calibri"/>
            </a:endParaRPr>
          </a:p>
        </p:txBody>
      </p:sp>
      <p:pic>
        <p:nvPicPr>
          <p:cNvPr id="56" name="Google Shape;56;p13"/>
          <p:cNvPicPr preferRelativeResize="0"/>
          <p:nvPr/>
        </p:nvPicPr>
        <p:blipFill>
          <a:blip r:embed="rId4">
            <a:alphaModFix/>
          </a:blip>
          <a:stretch>
            <a:fillRect/>
          </a:stretch>
        </p:blipFill>
        <p:spPr>
          <a:xfrm>
            <a:off x="2006850" y="7605950"/>
            <a:ext cx="2652774" cy="14942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